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71" r:id="rId3"/>
    <p:sldId id="261" r:id="rId4"/>
    <p:sldId id="498" r:id="rId5"/>
    <p:sldId id="500" r:id="rId6"/>
    <p:sldId id="499" r:id="rId7"/>
    <p:sldId id="504" r:id="rId8"/>
    <p:sldId id="506" r:id="rId9"/>
    <p:sldId id="534" r:id="rId10"/>
    <p:sldId id="481" r:id="rId11"/>
    <p:sldId id="535" r:id="rId12"/>
    <p:sldId id="478" r:id="rId13"/>
    <p:sldId id="437" r:id="rId14"/>
    <p:sldId id="529" r:id="rId15"/>
    <p:sldId id="530" r:id="rId16"/>
    <p:sldId id="527" r:id="rId17"/>
    <p:sldId id="521" r:id="rId18"/>
    <p:sldId id="528" r:id="rId19"/>
    <p:sldId id="532" r:id="rId20"/>
    <p:sldId id="533" r:id="rId21"/>
    <p:sldId id="508" r:id="rId22"/>
    <p:sldId id="423" r:id="rId23"/>
    <p:sldId id="463" r:id="rId24"/>
    <p:sldId id="492" r:id="rId25"/>
    <p:sldId id="469" r:id="rId26"/>
    <p:sldId id="495" r:id="rId27"/>
    <p:sldId id="509" r:id="rId28"/>
    <p:sldId id="526" r:id="rId29"/>
    <p:sldId id="524" r:id="rId30"/>
    <p:sldId id="539" r:id="rId31"/>
    <p:sldId id="540" r:id="rId32"/>
    <p:sldId id="483" r:id="rId33"/>
    <p:sldId id="510" r:id="rId34"/>
    <p:sldId id="538" r:id="rId35"/>
    <p:sldId id="536" r:id="rId36"/>
    <p:sldId id="537" r:id="rId37"/>
    <p:sldId id="474" r:id="rId38"/>
    <p:sldId id="507" r:id="rId39"/>
  </p:sldIdLst>
  <p:sldSz cx="12192000" cy="6858000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나눔스퀘어" panose="020B0600000101010101" pitchFamily="50" charset="-127"/>
      <p:regular r:id="rId42"/>
      <p:bold r:id="rId43"/>
      <p:italic r:id="rId44"/>
      <p:boldItalic r:id="rId45"/>
    </p:embeddedFont>
    <p:embeddedFont>
      <p:font typeface="나눔스퀘어 Bold" panose="020B0600000101010101" pitchFamily="50" charset="-127"/>
      <p:regular r:id="rId46"/>
      <p:bold r:id="rId47"/>
      <p:italic r:id="rId48"/>
      <p:boldItalic r:id="rId49"/>
    </p:embeddedFont>
    <p:embeddedFont>
      <p:font typeface="나눔스퀘어 ExtraBold" panose="020B0600000101010101" pitchFamily="50" charset="-127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04040"/>
    <a:srgbClr val="0000FF"/>
    <a:srgbClr val="FFFF00"/>
    <a:srgbClr val="E6E6E6"/>
    <a:srgbClr val="067A82"/>
    <a:srgbClr val="FFFDD7"/>
    <a:srgbClr val="DEEBF7"/>
    <a:srgbClr val="BCBCBC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93109" autoAdjust="0"/>
  </p:normalViewPr>
  <p:slideViewPr>
    <p:cSldViewPr snapToGrid="0">
      <p:cViewPr varScale="1">
        <p:scale>
          <a:sx n="103" d="100"/>
          <a:sy n="103" d="100"/>
        </p:scale>
        <p:origin x="210" y="102"/>
      </p:cViewPr>
      <p:guideLst>
        <p:guide orient="horz" pos="2183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</a:rPr>
              <a:t>RMSE of rating graph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GCMC(Feature O, T=0.8)</c:v>
                </c:pt>
                <c:pt idx="1">
                  <c:v>GCMC(Feature O)</c:v>
                </c:pt>
                <c:pt idx="2">
                  <c:v>GCMC(Feature X)</c:v>
                </c:pt>
                <c:pt idx="3">
                  <c:v>SVDpp</c:v>
                </c:pt>
                <c:pt idx="4">
                  <c:v>SVD</c:v>
                </c:pt>
                <c:pt idx="5">
                  <c:v>BaselineOnly</c:v>
                </c:pt>
                <c:pt idx="6">
                  <c:v>KNNBaseline</c:v>
                </c:pt>
                <c:pt idx="7">
                  <c:v>KNNBasic</c:v>
                </c:pt>
                <c:pt idx="8">
                  <c:v>NMF</c:v>
                </c:pt>
                <c:pt idx="9">
                  <c:v>GCMC(Feature O) - regression</c:v>
                </c:pt>
                <c:pt idx="10">
                  <c:v>KNNWithZScore</c:v>
                </c:pt>
                <c:pt idx="11">
                  <c:v>KNNWithMeans</c:v>
                </c:pt>
                <c:pt idx="12">
                  <c:v>SlopeOne</c:v>
                </c:pt>
                <c:pt idx="13">
                  <c:v>CoClustering</c:v>
                </c:pt>
                <c:pt idx="14">
                  <c:v>GCMC(Feature X) - regression</c:v>
                </c:pt>
                <c:pt idx="15">
                  <c:v>NormalPredictor</c:v>
                </c:pt>
              </c:strCache>
            </c:strRef>
          </c:cat>
          <c:val>
            <c:numRef>
              <c:f>Sheet1!$B$2:$B$17</c:f>
              <c:numCache>
                <c:formatCode>0.0000</c:formatCode>
                <c:ptCount val="16"/>
                <c:pt idx="0">
                  <c:v>0.7127</c:v>
                </c:pt>
                <c:pt idx="1">
                  <c:v>0.71760000000000002</c:v>
                </c:pt>
                <c:pt idx="2">
                  <c:v>0.81420000000000003</c:v>
                </c:pt>
                <c:pt idx="3">
                  <c:v>0.82699999999999996</c:v>
                </c:pt>
                <c:pt idx="4">
                  <c:v>0.84689999999999999</c:v>
                </c:pt>
                <c:pt idx="5">
                  <c:v>0.84850000000000003</c:v>
                </c:pt>
                <c:pt idx="6">
                  <c:v>0.85189999999999999</c:v>
                </c:pt>
                <c:pt idx="7">
                  <c:v>0.87260000000000004</c:v>
                </c:pt>
                <c:pt idx="8">
                  <c:v>0.90559999999999996</c:v>
                </c:pt>
                <c:pt idx="9">
                  <c:v>0.91479999999999995</c:v>
                </c:pt>
                <c:pt idx="10">
                  <c:v>0.91679999999999995</c:v>
                </c:pt>
                <c:pt idx="11">
                  <c:v>0.92320000000000002</c:v>
                </c:pt>
                <c:pt idx="12">
                  <c:v>0.92730000000000001</c:v>
                </c:pt>
                <c:pt idx="13">
                  <c:v>0.95379999999999998</c:v>
                </c:pt>
                <c:pt idx="14">
                  <c:v>0.9637</c:v>
                </c:pt>
                <c:pt idx="15">
                  <c:v>1.4758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9F-4914-93E3-98357F3FA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0399311"/>
        <c:axId val="518421711"/>
      </c:barChart>
      <c:catAx>
        <c:axId val="52039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421711"/>
        <c:crosses val="autoZero"/>
        <c:auto val="1"/>
        <c:lblAlgn val="ctr"/>
        <c:lblOffset val="100"/>
        <c:noMultiLvlLbl val="0"/>
      </c:catAx>
      <c:valAx>
        <c:axId val="518421711"/>
        <c:scaling>
          <c:orientation val="minMax"/>
          <c:max val="1.2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0399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2225" cmpd="sng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Best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GCMC(feature O, sentiment)</c:v>
                </c:pt>
                <c:pt idx="1">
                  <c:v>GCMC(feature O, emotion)</c:v>
                </c:pt>
                <c:pt idx="2">
                  <c:v>GCMC(feature O, emotion, sentiment)</c:v>
                </c:pt>
                <c:pt idx="3">
                  <c:v>GCMC((feature O, rating only)</c:v>
                </c:pt>
                <c:pt idx="4">
                  <c:v>GCMC(feature X, rating only)</c:v>
                </c:pt>
                <c:pt idx="5">
                  <c:v>SVDpp</c:v>
                </c:pt>
                <c:pt idx="6">
                  <c:v>GCMC(feature X, emotion, sentiment)</c:v>
                </c:pt>
                <c:pt idx="7">
                  <c:v>GCMC(feature X, emotion)</c:v>
                </c:pt>
                <c:pt idx="8">
                  <c:v>GCMC(feature X, sentiment)</c:v>
                </c:pt>
                <c:pt idx="9">
                  <c:v>SVD</c:v>
                </c:pt>
                <c:pt idx="10">
                  <c:v>KNNWithMeans(itme-based)</c:v>
                </c:pt>
                <c:pt idx="11">
                  <c:v>KNNWithMeans(user-based)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0.80589999999999995</c:v>
                </c:pt>
                <c:pt idx="1">
                  <c:v>0.80649999999999999</c:v>
                </c:pt>
                <c:pt idx="2">
                  <c:v>0.80700000000000005</c:v>
                </c:pt>
                <c:pt idx="3">
                  <c:v>0.81100000000000005</c:v>
                </c:pt>
                <c:pt idx="4">
                  <c:v>0.81320000000000003</c:v>
                </c:pt>
                <c:pt idx="5">
                  <c:v>0.82650000000000001</c:v>
                </c:pt>
                <c:pt idx="6">
                  <c:v>0.83069999999999999</c:v>
                </c:pt>
                <c:pt idx="7">
                  <c:v>0.83260000000000001</c:v>
                </c:pt>
                <c:pt idx="8">
                  <c:v>0.83650000000000002</c:v>
                </c:pt>
                <c:pt idx="9">
                  <c:v>0.84930000000000005</c:v>
                </c:pt>
                <c:pt idx="10">
                  <c:v>0.88180000000000003</c:v>
                </c:pt>
                <c:pt idx="11">
                  <c:v>0.92330000000000001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A-4A3A-A9A2-EE6FCE6C87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8173839"/>
        <c:axId val="511868159"/>
      </c:barChart>
      <c:catAx>
        <c:axId val="8081738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500" b="1" dirty="0"/>
                  <a:t>Model Type</a:t>
                </a:r>
                <a:endParaRPr lang="ko-KR" altLang="en-US" sz="1500" b="1" dirty="0"/>
              </a:p>
            </c:rich>
          </c:tx>
          <c:layout>
            <c:manualLayout>
              <c:xMode val="edge"/>
              <c:yMode val="edge"/>
              <c:x val="0.4374734251968504"/>
              <c:y val="0.929007816867137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1868159"/>
        <c:crosses val="autoZero"/>
        <c:auto val="1"/>
        <c:lblAlgn val="ctr"/>
        <c:lblOffset val="100"/>
        <c:noMultiLvlLbl val="0"/>
      </c:catAx>
      <c:valAx>
        <c:axId val="511868159"/>
        <c:scaling>
          <c:orientation val="minMax"/>
          <c:max val="0.93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/>
                  <a:t>Best</a:t>
                </a:r>
                <a:r>
                  <a:rPr lang="en-US" altLang="ko-KR" b="1" baseline="0" dirty="0"/>
                  <a:t> </a:t>
                </a:r>
                <a:r>
                  <a:rPr lang="en-US" altLang="ko-KR" b="1" dirty="0"/>
                  <a:t>RMSE</a:t>
                </a:r>
                <a:endParaRPr lang="ko-KR" altLang="en-US" b="1" dirty="0"/>
              </a:p>
            </c:rich>
          </c:tx>
          <c:layout>
            <c:manualLayout>
              <c:xMode val="edge"/>
              <c:yMode val="edge"/>
              <c:x val="2.8125000000000001E-2"/>
              <c:y val="0.217406052078859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173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BERT</a:t>
            </a:r>
            <a:r>
              <a:rPr kumimoji="1" lang="ko-KR" altLang="en-US" dirty="0"/>
              <a:t>의 감성분석을 활용한 그래프 기반의 영화 추천시스템에 대한 연구를 말씀드리겠습니다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2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4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37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0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78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89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4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59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72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874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7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2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5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145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</a:t>
            </a:r>
          </a:p>
          <a:p>
            <a:pPr latinLnBrk="0">
              <a:lnSpc>
                <a:spcPct val="150000"/>
              </a:lnSpc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using Sentiment, Emotion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of BERT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: 2021.10.08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90250"/>
            <a:ext cx="502920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1758605" y="1526247"/>
            <a:ext cx="1816579" cy="3788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Web 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D480E6-A88A-4C42-ADA2-0BAE0084461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468975" y="3930808"/>
            <a:ext cx="0" cy="190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290691" y="1255678"/>
            <a:ext cx="8006714" cy="5438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E2BEBBC-03BA-44A9-8D04-B9029E10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743" y="2002488"/>
            <a:ext cx="3395538" cy="3380245"/>
          </a:xfrm>
          <a:prstGeom prst="rect">
            <a:avLst/>
          </a:prstGeom>
        </p:spPr>
      </p:pic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758604" y="2123048"/>
            <a:ext cx="1816579" cy="58221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Movie 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C0C6BE-FD09-40E9-BBDC-CACF9C4C6853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2666894" y="1905061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1758605" y="2923252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Sampling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28667E-BA59-49B1-A2A6-D75695E16889}"/>
              </a:ext>
            </a:extLst>
          </p:cNvPr>
          <p:cNvCxnSpPr>
            <a:cxnSpLocks/>
            <a:stCxn id="10" idx="3"/>
            <a:endCxn id="37" idx="0"/>
          </p:cNvCxnSpPr>
          <p:nvPr/>
        </p:nvCxnSpPr>
        <p:spPr>
          <a:xfrm>
            <a:off x="2666894" y="2705265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560685" y="3633019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4C6981-C73A-462F-B650-2FCB02ECDB1A}"/>
              </a:ext>
            </a:extLst>
          </p:cNvPr>
          <p:cNvSpPr/>
          <p:nvPr/>
        </p:nvSpPr>
        <p:spPr>
          <a:xfrm>
            <a:off x="560685" y="4121374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238C98-ECA2-4F43-902E-4C9CAEE2431E}"/>
              </a:ext>
            </a:extLst>
          </p:cNvPr>
          <p:cNvSpPr/>
          <p:nvPr/>
        </p:nvSpPr>
        <p:spPr>
          <a:xfrm>
            <a:off x="3081155" y="3633019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A9A5BE-C93F-432C-8C90-02244CDF071B}"/>
              </a:ext>
            </a:extLst>
          </p:cNvPr>
          <p:cNvCxnSpPr>
            <a:cxnSpLocks/>
          </p:cNvCxnSpPr>
          <p:nvPr/>
        </p:nvCxnSpPr>
        <p:spPr>
          <a:xfrm>
            <a:off x="1468974" y="3432096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955742-46D7-4640-8929-EC598FC5922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468975" y="3419032"/>
            <a:ext cx="0" cy="213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2C0ED0-D69F-43F9-8A5C-E308CF062E5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989443" y="3418742"/>
            <a:ext cx="2" cy="214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6252012-4466-4C43-9A10-B9FF3612A63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666895" y="3274323"/>
            <a:ext cx="0" cy="157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99B0B-46F0-4F0E-9BC8-E891FE4492DE}"/>
              </a:ext>
            </a:extLst>
          </p:cNvPr>
          <p:cNvSpPr/>
          <p:nvPr/>
        </p:nvSpPr>
        <p:spPr>
          <a:xfrm>
            <a:off x="3081154" y="4121374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3D50-3931-424C-93B6-D297A2243EC0}"/>
              </a:ext>
            </a:extLst>
          </p:cNvPr>
          <p:cNvSpPr/>
          <p:nvPr/>
        </p:nvSpPr>
        <p:spPr>
          <a:xfrm>
            <a:off x="5502593" y="3844679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5502593" y="3324445"/>
            <a:ext cx="2387498" cy="3028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AABD7D-70B1-41E7-B0D5-FD9E15953DD6}"/>
              </a:ext>
            </a:extLst>
          </p:cNvPr>
          <p:cNvSpPr/>
          <p:nvPr/>
        </p:nvSpPr>
        <p:spPr>
          <a:xfrm>
            <a:off x="5502593" y="4392646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9714BD-9743-4B7C-9B73-8BF8DEE9D76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6057424" y="3627294"/>
            <a:ext cx="638918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9A1F7A-D3FA-46B7-A2DF-340F5FFE51E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57424" y="4167447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BA6329-DF58-4E3B-85C1-515E0C5CCD81}"/>
              </a:ext>
            </a:extLst>
          </p:cNvPr>
          <p:cNvSpPr/>
          <p:nvPr/>
        </p:nvSpPr>
        <p:spPr>
          <a:xfrm>
            <a:off x="6785260" y="3844679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6363092-DC04-44D6-B9EA-2F5C67DD40C4}"/>
              </a:ext>
            </a:extLst>
          </p:cNvPr>
          <p:cNvSpPr/>
          <p:nvPr/>
        </p:nvSpPr>
        <p:spPr>
          <a:xfrm>
            <a:off x="6785260" y="4392646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5820BE7-C044-4580-A9E0-3294C0D9FD4A}"/>
              </a:ext>
            </a:extLst>
          </p:cNvPr>
          <p:cNvCxnSpPr>
            <a:cxnSpLocks/>
            <a:stCxn id="7" idx="2"/>
            <a:endCxn id="93" idx="0"/>
          </p:cNvCxnSpPr>
          <p:nvPr/>
        </p:nvCxnSpPr>
        <p:spPr>
          <a:xfrm>
            <a:off x="6696342" y="3627294"/>
            <a:ext cx="643749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C4C33F-2520-4B2E-92DB-288D2B3C631F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7340091" y="4167447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5314580" y="3207168"/>
            <a:ext cx="2737853" cy="158181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9B46DDC-7F7E-4B34-B079-8654466341D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897734" y="3781914"/>
            <a:ext cx="411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1FD9966-6159-4548-B254-A3447933517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4897733" y="4283558"/>
            <a:ext cx="422931" cy="22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F1516B-AF25-44AA-8AE3-7682417E03CB}"/>
              </a:ext>
            </a:extLst>
          </p:cNvPr>
          <p:cNvSpPr/>
          <p:nvPr/>
        </p:nvSpPr>
        <p:spPr>
          <a:xfrm>
            <a:off x="1758604" y="4905536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Multi-layer graphs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07E946-80DA-41D0-A71B-1AFD2484CEA6}"/>
              </a:ext>
            </a:extLst>
          </p:cNvPr>
          <p:cNvSpPr/>
          <p:nvPr/>
        </p:nvSpPr>
        <p:spPr>
          <a:xfrm>
            <a:off x="1758604" y="5486926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Graph Model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ED211E-CEE3-435B-B872-E6DC124472CD}"/>
              </a:ext>
            </a:extLst>
          </p:cNvPr>
          <p:cNvSpPr/>
          <p:nvPr/>
        </p:nvSpPr>
        <p:spPr>
          <a:xfrm>
            <a:off x="1758604" y="6069647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6F1E303A-BE97-4480-A7A9-93983A2D9B57}"/>
              </a:ext>
            </a:extLst>
          </p:cNvPr>
          <p:cNvCxnSpPr>
            <a:cxnSpLocks/>
          </p:cNvCxnSpPr>
          <p:nvPr/>
        </p:nvCxnSpPr>
        <p:spPr>
          <a:xfrm>
            <a:off x="1468974" y="4684527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6B37EE-31DF-4FB4-A9E5-C7209659E2C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468975" y="4450206"/>
            <a:ext cx="0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A3DA655-4AF2-4B33-BF02-9AC2A263213D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989444" y="4450206"/>
            <a:ext cx="1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AF553F94-69A1-4A24-A589-8686928AC3A5}"/>
              </a:ext>
            </a:extLst>
          </p:cNvPr>
          <p:cNvCxnSpPr>
            <a:cxnSpLocks/>
            <a:endCxn id="130" idx="0"/>
          </p:cNvCxnSpPr>
          <p:nvPr/>
        </p:nvCxnSpPr>
        <p:spPr>
          <a:xfrm flipH="1">
            <a:off x="2666894" y="4691518"/>
            <a:ext cx="2" cy="21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DAD02C8-CE91-4530-BE04-A1613B7DFDFD}"/>
              </a:ext>
            </a:extLst>
          </p:cNvPr>
          <p:cNvCxnSpPr>
            <a:cxnSpLocks/>
            <a:stCxn id="130" idx="2"/>
            <a:endCxn id="131" idx="0"/>
          </p:cNvCxnSpPr>
          <p:nvPr/>
        </p:nvCxnSpPr>
        <p:spPr>
          <a:xfrm>
            <a:off x="2666894" y="5256607"/>
            <a:ext cx="0" cy="2303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08B972E-83F0-45CC-8495-F642DBB9BD9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2666894" y="5837997"/>
            <a:ext cx="0" cy="231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9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– Baseline + IDEA concept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11656347-1F8B-4E5B-BC0B-720ED96A98DB}"/>
              </a:ext>
            </a:extLst>
          </p:cNvPr>
          <p:cNvSpPr/>
          <p:nvPr/>
        </p:nvSpPr>
        <p:spPr>
          <a:xfrm rot="10800000">
            <a:off x="2582002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D79538D4-8DEA-4270-8B9B-7C484F3D1F5F}"/>
              </a:ext>
            </a:extLst>
          </p:cNvPr>
          <p:cNvSpPr/>
          <p:nvPr/>
        </p:nvSpPr>
        <p:spPr>
          <a:xfrm rot="10800000">
            <a:off x="5806766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E31C9EF9-2580-4B75-B118-1929C2E4744D}"/>
              </a:ext>
            </a:extLst>
          </p:cNvPr>
          <p:cNvSpPr/>
          <p:nvPr/>
        </p:nvSpPr>
        <p:spPr>
          <a:xfrm rot="10800000">
            <a:off x="9068836" y="4713635"/>
            <a:ext cx="578468" cy="91391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86C09-15F2-46C5-AACD-77A9E2E61298}"/>
              </a:ext>
            </a:extLst>
          </p:cNvPr>
          <p:cNvSpPr txBox="1"/>
          <p:nvPr/>
        </p:nvSpPr>
        <p:spPr>
          <a:xfrm>
            <a:off x="2329368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Type1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5EB522-E4C1-4A94-AF48-F598348AA370}"/>
              </a:ext>
            </a:extLst>
          </p:cNvPr>
          <p:cNvSpPr txBox="1"/>
          <p:nvPr/>
        </p:nvSpPr>
        <p:spPr>
          <a:xfrm>
            <a:off x="5552622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Type2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FE9616-A2B4-4FFA-B2B1-2DADF2C0F58F}"/>
              </a:ext>
            </a:extLst>
          </p:cNvPr>
          <p:cNvSpPr txBox="1"/>
          <p:nvPr/>
        </p:nvSpPr>
        <p:spPr>
          <a:xfrm>
            <a:off x="8816203" y="5654088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Type3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016931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1441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418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79310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Framework2 – After Encoding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75917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9" idx="2"/>
          </p:cNvCxnSpPr>
          <p:nvPr/>
        </p:nvCxnSpPr>
        <p:spPr>
          <a:xfrm flipV="1">
            <a:off x="2363214" y="2203774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719806" y="3666676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0983227" y="2412302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189814" y="2825475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699682" y="2044086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07A7862-1B8B-494C-B1AF-7BDCDFBAF98E}"/>
              </a:ext>
            </a:extLst>
          </p:cNvPr>
          <p:cNvGrpSpPr/>
          <p:nvPr/>
        </p:nvGrpSpPr>
        <p:grpSpPr>
          <a:xfrm>
            <a:off x="2865533" y="1654366"/>
            <a:ext cx="1297944" cy="1098813"/>
            <a:chOff x="2425947" y="1685463"/>
            <a:chExt cx="1297944" cy="1098813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9D56455-67D7-4CFD-A1D1-58D3D72D5963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53D444-4D43-4887-80C1-AC0E06935226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8968968" y="3330328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10266912" y="3873263"/>
            <a:ext cx="726596" cy="64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7B4D39-C0A1-4324-BC43-823F01D79316}"/>
              </a:ext>
            </a:extLst>
          </p:cNvPr>
          <p:cNvGrpSpPr/>
          <p:nvPr/>
        </p:nvGrpSpPr>
        <p:grpSpPr>
          <a:xfrm>
            <a:off x="4646101" y="1514734"/>
            <a:ext cx="1438074" cy="636988"/>
            <a:chOff x="4098497" y="1485263"/>
            <a:chExt cx="1438074" cy="63698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6711B8-AEE8-4BD4-A969-4714A210AEE4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E35C5D3-E7F1-4F28-83EA-6B73298F457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DBC494-E722-4335-BBD3-DBA9DCABB6B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824B9E7-9CD0-4549-B06E-8F4FB862C34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55FF802-EFF6-48EA-84F2-2FF7F52290A0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7D05322-BD6C-476F-ABA2-9A7E14064C5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786DA12-17D1-4557-9A0D-1F9870C51834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3BAB42-6CBB-4821-8159-79C720E9E6FC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867E68-04D8-427D-B980-F1D31122380F}"/>
              </a:ext>
            </a:extLst>
          </p:cNvPr>
          <p:cNvGrpSpPr/>
          <p:nvPr/>
        </p:nvGrpSpPr>
        <p:grpSpPr>
          <a:xfrm>
            <a:off x="4646101" y="2233485"/>
            <a:ext cx="1438074" cy="610451"/>
            <a:chOff x="4098497" y="2344222"/>
            <a:chExt cx="1438074" cy="61045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D204A92-D677-43BA-8989-EA506A8C451B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C48D9BA-9721-4576-BF13-25910DD3FC3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67A94E2-8F96-404A-A2F3-2713191F6B4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3858EA5-E615-4B52-8C71-736A3C37FA2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394456F-E8D1-480A-82EC-1F1E8FC4FBB7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751526E-3DCF-4FDB-A786-AE3A98E31E2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AB3EA2A6-5A7F-4A3C-8742-CCECE27F5C93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DB504DF-BF20-495C-8BA7-37415FB1BE26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7EE9A82-4BD8-40A7-8F98-FFCA9534EC2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4163477" y="2203774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42060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2865533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946D451-C739-490A-A7B3-2D03510473BE}"/>
              </a:ext>
            </a:extLst>
          </p:cNvPr>
          <p:cNvGrpSpPr/>
          <p:nvPr/>
        </p:nvGrpSpPr>
        <p:grpSpPr>
          <a:xfrm>
            <a:off x="4646101" y="3202943"/>
            <a:ext cx="1438074" cy="636988"/>
            <a:chOff x="4098497" y="1485263"/>
            <a:chExt cx="1438074" cy="636988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D5B07A8-C532-4D50-9EBC-9B289A6332BA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9F9F88FB-51A9-4AB6-B0EA-48322EB26AD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A5D0161-7AB5-4889-B8BF-4D94B496E8C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5875D51-849A-4B32-9736-925B7E4D787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400F2AC-F00E-498C-BDFC-2A5347227EF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83118FF1-25CA-479E-856B-2DD680FF8EE2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4F6A3B2C-0C76-4C99-92FB-4024A798107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C2690CE-80EF-4BA1-9617-8FF181095528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E98EC50-6D6F-422E-8805-2565B93CBB0B}"/>
              </a:ext>
            </a:extLst>
          </p:cNvPr>
          <p:cNvGrpSpPr/>
          <p:nvPr/>
        </p:nvGrpSpPr>
        <p:grpSpPr>
          <a:xfrm>
            <a:off x="4646101" y="3921694"/>
            <a:ext cx="1438074" cy="610451"/>
            <a:chOff x="4098497" y="2344222"/>
            <a:chExt cx="1438074" cy="610451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B8F45C6-0269-4247-8B77-286EF460BE8C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EDFAF704-B3A2-4A79-BC8C-F7F5960AA72A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8BED09BF-4087-4407-B69B-38AAF9350E97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E318475-3D91-45DD-AF9A-37D86EAEFD7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D004B36-87BE-4B7D-A572-FC3AC72BF09D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AD27772-F285-4EEE-BE1C-848AC9B12A2F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40F4978-CF20-4E30-865A-ECB505E6BDE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DE46FC3-99D4-489B-A08A-EF768BAF7155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38E2302-C5E7-4902-89DA-EE9E93573541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5967762" y="2187471"/>
            <a:ext cx="735733" cy="1554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722344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41" idx="2"/>
          </p:cNvCxnSpPr>
          <p:nvPr/>
        </p:nvCxnSpPr>
        <p:spPr>
          <a:xfrm flipV="1">
            <a:off x="2363214" y="5579428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C14D552-8C38-4793-94B5-ED8031425A7B}"/>
              </a:ext>
            </a:extLst>
          </p:cNvPr>
          <p:cNvGrpSpPr/>
          <p:nvPr/>
        </p:nvGrpSpPr>
        <p:grpSpPr>
          <a:xfrm>
            <a:off x="2865533" y="5030020"/>
            <a:ext cx="1297944" cy="1098813"/>
            <a:chOff x="2425947" y="1685463"/>
            <a:chExt cx="1297944" cy="1098813"/>
          </a:xfrm>
        </p:grpSpPr>
        <p:sp>
          <p:nvSpPr>
            <p:cNvPr id="141" name="사다리꼴 140">
              <a:extLst>
                <a:ext uri="{FF2B5EF4-FFF2-40B4-BE49-F238E27FC236}">
                  <a16:creationId xmlns:a16="http://schemas.microsoft.com/office/drawing/2014/main" id="{17015456-3B7D-4CE3-B56B-B42C9ACC90A6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53B4D7-4BBA-4EA5-824D-194C68BFEE0E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1D5B5DC-FD22-4937-8C78-5ACBC40F9122}"/>
              </a:ext>
            </a:extLst>
          </p:cNvPr>
          <p:cNvGrpSpPr/>
          <p:nvPr/>
        </p:nvGrpSpPr>
        <p:grpSpPr>
          <a:xfrm>
            <a:off x="4646101" y="4890388"/>
            <a:ext cx="1438074" cy="636988"/>
            <a:chOff x="4098497" y="1485263"/>
            <a:chExt cx="1438074" cy="63698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3BDAFD5-77A0-4441-BC42-E37685C4BADF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B93D9F21-E40B-4073-A943-E6DF0160295E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7A29C36C-0403-4603-BCB9-BF0E4EDB0422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958365C3-0F06-45D4-B599-07ED461D9853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3D5DDD0-9312-455C-A66C-FC8FD736080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7CC50C39-3872-48F8-9BCD-730B578A0535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C5BC10-F64E-4F3F-BD27-01744FCAAED5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F1AB7-1443-4147-ABB4-61B2812B811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4623150-3081-4B34-9E4E-1A8DD09D1B19}"/>
              </a:ext>
            </a:extLst>
          </p:cNvPr>
          <p:cNvGrpSpPr/>
          <p:nvPr/>
        </p:nvGrpSpPr>
        <p:grpSpPr>
          <a:xfrm>
            <a:off x="4646101" y="5609139"/>
            <a:ext cx="1438074" cy="610451"/>
            <a:chOff x="4098497" y="2344222"/>
            <a:chExt cx="1438074" cy="610451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75337D0-F708-41AD-AD7F-8A3D9815A2D9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EB0692A2-9281-4475-86BC-3F52372288D6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5DEC93E-6095-469F-84E4-36913657793D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D77215CA-CDAF-4F3E-9A82-08B9D872961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8AF396D1-34A9-48FB-83A0-736D47F26A8C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F19B40A-903F-4A44-92CE-299DE610765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90F1F62F-7FA1-453D-9EBD-D3A39A90011A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E8403F7-646E-4D61-872C-CEBF160D587B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A238D39-78B6-44B8-832F-BB2CF8D495D3}"/>
              </a:ext>
            </a:extLst>
          </p:cNvPr>
          <p:cNvCxnSpPr>
            <a:cxnSpLocks/>
            <a:stCxn id="141" idx="0"/>
          </p:cNvCxnSpPr>
          <p:nvPr/>
        </p:nvCxnSpPr>
        <p:spPr>
          <a:xfrm>
            <a:off x="4163477" y="5579428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논리합 58">
            <a:extLst>
              <a:ext uri="{FF2B5EF4-FFF2-40B4-BE49-F238E27FC236}">
                <a16:creationId xmlns:a16="http://schemas.microsoft.com/office/drawing/2014/main" id="{7CCD4F5E-F1E5-4D3F-BCD5-FE11CDCB4166}"/>
              </a:ext>
            </a:extLst>
          </p:cNvPr>
          <p:cNvSpPr/>
          <p:nvPr/>
        </p:nvSpPr>
        <p:spPr>
          <a:xfrm>
            <a:off x="6648857" y="3687095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73749A4F-1B8F-42B5-8D20-31AAE81869BE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6004921" y="4005546"/>
            <a:ext cx="698574" cy="1592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163477" y="3879791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8324747" y="3872931"/>
            <a:ext cx="644221" cy="6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D27C3EEB-F2FA-4F7D-A6A1-386F1F30E6D1}"/>
              </a:ext>
            </a:extLst>
          </p:cNvPr>
          <p:cNvGrpSpPr/>
          <p:nvPr/>
        </p:nvGrpSpPr>
        <p:grpSpPr>
          <a:xfrm>
            <a:off x="6977423" y="3202943"/>
            <a:ext cx="1438074" cy="636988"/>
            <a:chOff x="4098497" y="1485263"/>
            <a:chExt cx="1438074" cy="636988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3CE5316-4753-45AC-AF5A-4C18F10B0923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202" name="사각형: 둥근 모서리 201">
                <a:extLst>
                  <a:ext uri="{FF2B5EF4-FFF2-40B4-BE49-F238E27FC236}">
                    <a16:creationId xmlns:a16="http://schemas.microsoft.com/office/drawing/2014/main" id="{C85E5241-B115-4035-9541-2344436537B7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3CBA2699-F0FD-436B-AD53-2A59EEB9B92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D92CC691-C402-4763-800A-C463361B109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A0628B42-300C-4210-99D4-0011E1675E3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7F25D0EF-A3A0-43CB-A59D-27ECEE105CF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9B80780A-25C0-49F5-B75A-E0D9151B38D8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F7CE201-DC0D-40B9-AF7D-7F717A4DE067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5BC5901E-6C8F-42B2-A53A-DB1485381904}"/>
              </a:ext>
            </a:extLst>
          </p:cNvPr>
          <p:cNvGrpSpPr/>
          <p:nvPr/>
        </p:nvGrpSpPr>
        <p:grpSpPr>
          <a:xfrm>
            <a:off x="6977423" y="3921694"/>
            <a:ext cx="1438074" cy="610451"/>
            <a:chOff x="4098497" y="2344222"/>
            <a:chExt cx="1438074" cy="610451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356270B5-9154-45C2-BA3D-503FDC1ED812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AC39F425-5F3A-4C1E-AE4B-D95D69FAD0BB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AAD94546-6DDF-4E6D-BC95-9DA1071CB0F9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B6D30C20-B5A9-4B0E-90FF-4BE506CB2F0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AEEC65A8-CF6E-4EE9-85AC-460F54C17298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3D1BECC4-499F-48E7-A0C4-B21E0AA1B00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2EEFDFEC-858D-4F1C-8454-C6AC3FBB0E4B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4263B16-A7A7-41A8-BE13-AC2242EA6583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4A2C136-501B-4161-ABED-D6B217870EB7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6004921" y="3873640"/>
            <a:ext cx="643936" cy="6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6F23F97-25A1-411D-9269-57562C746B8E}"/>
              </a:ext>
            </a:extLst>
          </p:cNvPr>
          <p:cNvSpPr/>
          <p:nvPr/>
        </p:nvSpPr>
        <p:spPr>
          <a:xfrm>
            <a:off x="4553545" y="1436914"/>
            <a:ext cx="3856333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70E9732-4D4B-44BD-9D1B-EC402BFB1832}"/>
              </a:ext>
            </a:extLst>
          </p:cNvPr>
          <p:cNvSpPr txBox="1"/>
          <p:nvPr/>
        </p:nvSpPr>
        <p:spPr>
          <a:xfrm>
            <a:off x="9515952" y="5166152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ea typeface="나눔스퀘어 Bold" panose="020B0600000101010101" pitchFamily="50" charset="-127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스퀘어 Bold" panose="020B0600000101010101" pitchFamily="50" charset="-127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스퀘어 Bold" panose="020B0600000101010101" pitchFamily="50" charset="-127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스퀘어 Bold" panose="020B0600000101010101" pitchFamily="50" charset="-127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ea typeface="나눔스퀘어 Bold" panose="020B0600000101010101" pitchFamily="50" charset="-127"/>
              </a:rPr>
              <a:t>Concat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94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Framework3 – After Decoding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72784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9" idx="2"/>
          </p:cNvCxnSpPr>
          <p:nvPr/>
        </p:nvCxnSpPr>
        <p:spPr>
          <a:xfrm flipV="1">
            <a:off x="2363214" y="2203774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524990" y="3666676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88411" y="2412302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94998" y="2825475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504866" y="2044086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07A7862-1B8B-494C-B1AF-7BDCDFBAF98E}"/>
              </a:ext>
            </a:extLst>
          </p:cNvPr>
          <p:cNvGrpSpPr/>
          <p:nvPr/>
        </p:nvGrpSpPr>
        <p:grpSpPr>
          <a:xfrm>
            <a:off x="2865533" y="1654366"/>
            <a:ext cx="1297944" cy="1098813"/>
            <a:chOff x="2425947" y="1685463"/>
            <a:chExt cx="1297944" cy="1098813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9D56455-67D7-4CFD-A1D1-58D3D72D5963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53D444-4D43-4887-80C1-AC0E06935226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6539836" y="1648979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7B4D39-C0A1-4324-BC43-823F01D79316}"/>
              </a:ext>
            </a:extLst>
          </p:cNvPr>
          <p:cNvGrpSpPr/>
          <p:nvPr/>
        </p:nvGrpSpPr>
        <p:grpSpPr>
          <a:xfrm>
            <a:off x="4646101" y="1514734"/>
            <a:ext cx="1438074" cy="636988"/>
            <a:chOff x="4098497" y="1485263"/>
            <a:chExt cx="1438074" cy="63698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6711B8-AEE8-4BD4-A969-4714A210AEE4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E35C5D3-E7F1-4F28-83EA-6B73298F457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DBC494-E722-4335-BBD3-DBA9DCABB6B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824B9E7-9CD0-4549-B06E-8F4FB862C34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55FF802-EFF6-48EA-84F2-2FF7F52290A0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7D05322-BD6C-476F-ABA2-9A7E14064C5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786DA12-17D1-4557-9A0D-1F9870C51834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3BAB42-6CBB-4821-8159-79C720E9E6FC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867E68-04D8-427D-B980-F1D31122380F}"/>
              </a:ext>
            </a:extLst>
          </p:cNvPr>
          <p:cNvGrpSpPr/>
          <p:nvPr/>
        </p:nvGrpSpPr>
        <p:grpSpPr>
          <a:xfrm>
            <a:off x="4646101" y="2233485"/>
            <a:ext cx="1438074" cy="610451"/>
            <a:chOff x="4098497" y="2344222"/>
            <a:chExt cx="1438074" cy="61045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D204A92-D677-43BA-8989-EA506A8C451B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C48D9BA-9721-4576-BF13-25910DD3FC3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67A94E2-8F96-404A-A2F3-2713191F6B4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3858EA5-E615-4B52-8C71-736A3C37FA2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394456F-E8D1-480A-82EC-1F1E8FC4FBB7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751526E-3DCF-4FDB-A786-AE3A98E31E2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AB3EA2A6-5A7F-4A3C-8742-CCECE27F5C93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DB504DF-BF20-495C-8BA7-37415FB1BE26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7EE9A82-4BD8-40A7-8F98-FFCA9534EC2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4163477" y="2203774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179820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2865533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946D451-C739-490A-A7B3-2D03510473BE}"/>
              </a:ext>
            </a:extLst>
          </p:cNvPr>
          <p:cNvGrpSpPr/>
          <p:nvPr/>
        </p:nvGrpSpPr>
        <p:grpSpPr>
          <a:xfrm>
            <a:off x="4646101" y="3202943"/>
            <a:ext cx="1438074" cy="636988"/>
            <a:chOff x="4098497" y="1485263"/>
            <a:chExt cx="1438074" cy="636988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D5B07A8-C532-4D50-9EBC-9B289A6332BA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9F9F88FB-51A9-4AB6-B0EA-48322EB26AD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A5D0161-7AB5-4889-B8BF-4D94B496E8C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5875D51-849A-4B32-9736-925B7E4D787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400F2AC-F00E-498C-BDFC-2A5347227EF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83118FF1-25CA-479E-856B-2DD680FF8EE2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4F6A3B2C-0C76-4C99-92FB-4024A798107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C2690CE-80EF-4BA1-9617-8FF181095528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E98EC50-6D6F-422E-8805-2565B93CBB0B}"/>
              </a:ext>
            </a:extLst>
          </p:cNvPr>
          <p:cNvGrpSpPr/>
          <p:nvPr/>
        </p:nvGrpSpPr>
        <p:grpSpPr>
          <a:xfrm>
            <a:off x="4646101" y="3921694"/>
            <a:ext cx="1438074" cy="610451"/>
            <a:chOff x="4098497" y="2344222"/>
            <a:chExt cx="1438074" cy="610451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B8F45C6-0269-4247-8B77-286EF460BE8C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EDFAF704-B3A2-4A79-BC8C-F7F5960AA72A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8BED09BF-4087-4407-B69B-38AAF9350E97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E318475-3D91-45DD-AF9A-37D86EAEFD7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D004B36-87BE-4B7D-A572-FC3AC72BF09D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AD27772-F285-4EEE-BE1C-848AC9B12A2F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40F4978-CF20-4E30-865A-ECB505E6BDE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DE46FC3-99D4-489B-A08A-EF768BAF7155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12981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41" idx="2"/>
          </p:cNvCxnSpPr>
          <p:nvPr/>
        </p:nvCxnSpPr>
        <p:spPr>
          <a:xfrm flipV="1">
            <a:off x="2363214" y="5579428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C14D552-8C38-4793-94B5-ED8031425A7B}"/>
              </a:ext>
            </a:extLst>
          </p:cNvPr>
          <p:cNvGrpSpPr/>
          <p:nvPr/>
        </p:nvGrpSpPr>
        <p:grpSpPr>
          <a:xfrm>
            <a:off x="2865533" y="5030020"/>
            <a:ext cx="1297944" cy="1098813"/>
            <a:chOff x="2425947" y="1685463"/>
            <a:chExt cx="1297944" cy="1098813"/>
          </a:xfrm>
        </p:grpSpPr>
        <p:sp>
          <p:nvSpPr>
            <p:cNvPr id="141" name="사다리꼴 140">
              <a:extLst>
                <a:ext uri="{FF2B5EF4-FFF2-40B4-BE49-F238E27FC236}">
                  <a16:creationId xmlns:a16="http://schemas.microsoft.com/office/drawing/2014/main" id="{17015456-3B7D-4CE3-B56B-B42C9ACC90A6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53B4D7-4BBA-4EA5-824D-194C68BFEE0E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1D5B5DC-FD22-4937-8C78-5ACBC40F9122}"/>
              </a:ext>
            </a:extLst>
          </p:cNvPr>
          <p:cNvGrpSpPr/>
          <p:nvPr/>
        </p:nvGrpSpPr>
        <p:grpSpPr>
          <a:xfrm>
            <a:off x="4646101" y="4890388"/>
            <a:ext cx="1438074" cy="636988"/>
            <a:chOff x="4098497" y="1485263"/>
            <a:chExt cx="1438074" cy="63698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3BDAFD5-77A0-4441-BC42-E37685C4BADF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B93D9F21-E40B-4073-A943-E6DF0160295E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7A29C36C-0403-4603-BCB9-BF0E4EDB0422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958365C3-0F06-45D4-B599-07ED461D9853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3D5DDD0-9312-455C-A66C-FC8FD736080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7CC50C39-3872-48F8-9BCD-730B578A0535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C5BC10-F64E-4F3F-BD27-01744FCAAED5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F1AB7-1443-4147-ABB4-61B2812B811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4623150-3081-4B34-9E4E-1A8DD09D1B19}"/>
              </a:ext>
            </a:extLst>
          </p:cNvPr>
          <p:cNvGrpSpPr/>
          <p:nvPr/>
        </p:nvGrpSpPr>
        <p:grpSpPr>
          <a:xfrm>
            <a:off x="4646101" y="5609139"/>
            <a:ext cx="1438074" cy="610451"/>
            <a:chOff x="4098497" y="2344222"/>
            <a:chExt cx="1438074" cy="610451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75337D0-F708-41AD-AD7F-8A3D9815A2D9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EB0692A2-9281-4475-86BC-3F52372288D6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5DEC93E-6095-469F-84E4-36913657793D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D77215CA-CDAF-4F3E-9A82-08B9D872961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8AF396D1-34A9-48FB-83A0-736D47F26A8C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F19B40A-903F-4A44-92CE-299DE610765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90F1F62F-7FA1-453D-9EBD-D3A39A90011A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E8403F7-646E-4D61-872C-CEBF160D587B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A238D39-78B6-44B8-832F-BB2CF8D495D3}"/>
              </a:ext>
            </a:extLst>
          </p:cNvPr>
          <p:cNvCxnSpPr>
            <a:cxnSpLocks/>
            <a:stCxn id="141" idx="0"/>
          </p:cNvCxnSpPr>
          <p:nvPr/>
        </p:nvCxnSpPr>
        <p:spPr>
          <a:xfrm>
            <a:off x="4163477" y="5579428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163477" y="3879791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976608" y="2198386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EABE739-0BFE-4F8E-9266-3ABC2577B69F}"/>
              </a:ext>
            </a:extLst>
          </p:cNvPr>
          <p:cNvGrpSpPr/>
          <p:nvPr/>
        </p:nvGrpSpPr>
        <p:grpSpPr>
          <a:xfrm>
            <a:off x="6539836" y="3333501"/>
            <a:ext cx="1297944" cy="1098813"/>
            <a:chOff x="4790529" y="1681652"/>
            <a:chExt cx="1297944" cy="1098813"/>
          </a:xfrm>
        </p:grpSpPr>
        <p:sp>
          <p:nvSpPr>
            <p:cNvPr id="164" name="사다리꼴 163">
              <a:extLst>
                <a:ext uri="{FF2B5EF4-FFF2-40B4-BE49-F238E27FC236}">
                  <a16:creationId xmlns:a16="http://schemas.microsoft.com/office/drawing/2014/main" id="{5E7865B0-CA54-4145-984B-B0015C8EE850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ADFC825-6E4E-4EBD-B0BE-CD676ECD88DB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FB87E6F-30B2-4B20-914F-A344F28F9B9F}"/>
              </a:ext>
            </a:extLst>
          </p:cNvPr>
          <p:cNvCxnSpPr>
            <a:cxnSpLocks/>
            <a:endCxn id="164" idx="0"/>
          </p:cNvCxnSpPr>
          <p:nvPr/>
        </p:nvCxnSpPr>
        <p:spPr>
          <a:xfrm>
            <a:off x="5976608" y="3882908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E8F4FA-5FC8-4306-8E69-EF230B52CBCE}"/>
              </a:ext>
            </a:extLst>
          </p:cNvPr>
          <p:cNvGrpSpPr/>
          <p:nvPr/>
        </p:nvGrpSpPr>
        <p:grpSpPr>
          <a:xfrm>
            <a:off x="6539836" y="5030021"/>
            <a:ext cx="1297944" cy="1098813"/>
            <a:chOff x="4790529" y="1681652"/>
            <a:chExt cx="1297944" cy="1098813"/>
          </a:xfrm>
        </p:grpSpPr>
        <p:sp>
          <p:nvSpPr>
            <p:cNvPr id="169" name="사다리꼴 168">
              <a:extLst>
                <a:ext uri="{FF2B5EF4-FFF2-40B4-BE49-F238E27FC236}">
                  <a16:creationId xmlns:a16="http://schemas.microsoft.com/office/drawing/2014/main" id="{C0453629-3B49-4A16-8784-0BC978A5127E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C60D752-70CE-4070-8286-346F4F752EF3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6DD3B86-027A-48AF-A708-B9217510768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5976608" y="5579428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493B6459-57D4-49FA-A4AE-A82416402F2B}"/>
              </a:ext>
            </a:extLst>
          </p:cNvPr>
          <p:cNvCxnSpPr>
            <a:cxnSpLocks/>
            <a:stCxn id="164" idx="2"/>
            <a:endCxn id="175" idx="2"/>
          </p:cNvCxnSpPr>
          <p:nvPr/>
        </p:nvCxnSpPr>
        <p:spPr>
          <a:xfrm flipV="1">
            <a:off x="7837780" y="3879736"/>
            <a:ext cx="847542" cy="31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81D728E0-E387-4300-A55E-11683DA9D3A8}"/>
              </a:ext>
            </a:extLst>
          </p:cNvPr>
          <p:cNvCxnSpPr>
            <a:cxnSpLocks/>
            <a:stCxn id="64" idx="2"/>
            <a:endCxn id="175" idx="1"/>
          </p:cNvCxnSpPr>
          <p:nvPr/>
        </p:nvCxnSpPr>
        <p:spPr>
          <a:xfrm>
            <a:off x="7837780" y="2198386"/>
            <a:ext cx="902180" cy="1549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5A74658-7D88-4A94-970A-3F2D232B48DB}"/>
              </a:ext>
            </a:extLst>
          </p:cNvPr>
          <p:cNvCxnSpPr>
            <a:cxnSpLocks/>
            <a:stCxn id="169" idx="2"/>
            <a:endCxn id="175" idx="3"/>
          </p:cNvCxnSpPr>
          <p:nvPr/>
        </p:nvCxnSpPr>
        <p:spPr>
          <a:xfrm flipV="1">
            <a:off x="7837780" y="4011642"/>
            <a:ext cx="902180" cy="1567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순서도: 논리합 174">
            <a:extLst>
              <a:ext uri="{FF2B5EF4-FFF2-40B4-BE49-F238E27FC236}">
                <a16:creationId xmlns:a16="http://schemas.microsoft.com/office/drawing/2014/main" id="{43017C54-63F6-4DD3-BC55-8B18C8DC8AC9}"/>
              </a:ext>
            </a:extLst>
          </p:cNvPr>
          <p:cNvSpPr/>
          <p:nvPr/>
        </p:nvSpPr>
        <p:spPr>
          <a:xfrm>
            <a:off x="8685322" y="3693191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413C5EE-5A81-4439-A58F-FE9F1F833C64}"/>
              </a:ext>
            </a:extLst>
          </p:cNvPr>
          <p:cNvCxnSpPr>
            <a:cxnSpLocks/>
            <a:stCxn id="175" idx="6"/>
            <a:endCxn id="104" idx="2"/>
          </p:cNvCxnSpPr>
          <p:nvPr/>
        </p:nvCxnSpPr>
        <p:spPr>
          <a:xfrm flipV="1">
            <a:off x="9058411" y="3873263"/>
            <a:ext cx="740281" cy="6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4F2C185-7BEB-406E-98F5-DA8241025063}"/>
              </a:ext>
            </a:extLst>
          </p:cNvPr>
          <p:cNvSpPr/>
          <p:nvPr/>
        </p:nvSpPr>
        <p:spPr>
          <a:xfrm>
            <a:off x="8460533" y="2059225"/>
            <a:ext cx="2025032" cy="24729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84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Framework4 – Knowledge Distillation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9" idx="2"/>
          </p:cNvCxnSpPr>
          <p:nvPr/>
        </p:nvCxnSpPr>
        <p:spPr>
          <a:xfrm flipV="1">
            <a:off x="2363214" y="2203774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531763" y="1639494"/>
            <a:ext cx="960575" cy="759005"/>
            <a:chOff x="10200971" y="3443342"/>
            <a:chExt cx="960575" cy="7590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200971" y="3443342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98690" y="3437672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0"/>
            <a:endCxn id="104" idx="4"/>
          </p:cNvCxnSpPr>
          <p:nvPr/>
        </p:nvCxnSpPr>
        <p:spPr>
          <a:xfrm flipV="1">
            <a:off x="10005277" y="2398499"/>
            <a:ext cx="2" cy="103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552277" y="373867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07A7862-1B8B-494C-B1AF-7BDCDFBAF98E}"/>
              </a:ext>
            </a:extLst>
          </p:cNvPr>
          <p:cNvGrpSpPr/>
          <p:nvPr/>
        </p:nvGrpSpPr>
        <p:grpSpPr>
          <a:xfrm>
            <a:off x="2865533" y="1654366"/>
            <a:ext cx="1297944" cy="1098813"/>
            <a:chOff x="2425947" y="1685463"/>
            <a:chExt cx="1297944" cy="1098813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9D56455-67D7-4CFD-A1D1-58D3D72D5963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53D444-4D43-4887-80C1-AC0E06935226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6539836" y="1648979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7B4D39-C0A1-4324-BC43-823F01D79316}"/>
              </a:ext>
            </a:extLst>
          </p:cNvPr>
          <p:cNvGrpSpPr/>
          <p:nvPr/>
        </p:nvGrpSpPr>
        <p:grpSpPr>
          <a:xfrm>
            <a:off x="4585143" y="1514734"/>
            <a:ext cx="1569293" cy="636988"/>
            <a:chOff x="4037539" y="1485263"/>
            <a:chExt cx="1569293" cy="63698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6711B8-AEE8-4BD4-A969-4714A210AEE4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E35C5D3-E7F1-4F28-83EA-6B73298F457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DBC494-E722-4335-BBD3-DBA9DCABB6B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824B9E7-9CD0-4549-B06E-8F4FB862C34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55FF802-EFF6-48EA-84F2-2FF7F52290A0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7D05322-BD6C-476F-ABA2-9A7E14064C5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786DA12-17D1-4557-9A0D-1F9870C51834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3BAB42-6CBB-4821-8159-79C720E9E6FC}"/>
                </a:ext>
              </a:extLst>
            </p:cNvPr>
            <p:cNvSpPr txBox="1"/>
            <p:nvPr/>
          </p:nvSpPr>
          <p:spPr>
            <a:xfrm>
              <a:off x="4037539" y="1485263"/>
              <a:ext cx="156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A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user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867E68-04D8-427D-B980-F1D31122380F}"/>
              </a:ext>
            </a:extLst>
          </p:cNvPr>
          <p:cNvGrpSpPr/>
          <p:nvPr/>
        </p:nvGrpSpPr>
        <p:grpSpPr>
          <a:xfrm>
            <a:off x="4646101" y="2233485"/>
            <a:ext cx="1438074" cy="610451"/>
            <a:chOff x="4098497" y="2344222"/>
            <a:chExt cx="1438074" cy="61045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D204A92-D677-43BA-8989-EA506A8C451B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C48D9BA-9721-4576-BF13-25910DD3FC3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67A94E2-8F96-404A-A2F3-2713191F6B4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3858EA5-E615-4B52-8C71-736A3C37FA2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394456F-E8D1-480A-82EC-1F1E8FC4FBB7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751526E-3DCF-4FDB-A786-AE3A98E31E2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AB3EA2A6-5A7F-4A3C-8742-CCECE27F5C93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DB504DF-BF20-495C-8BA7-37415FB1BE26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A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item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7EE9A82-4BD8-40A7-8F98-FFCA9534EC2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4163477" y="2203774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2865533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946D451-C739-490A-A7B3-2D03510473BE}"/>
              </a:ext>
            </a:extLst>
          </p:cNvPr>
          <p:cNvGrpSpPr/>
          <p:nvPr/>
        </p:nvGrpSpPr>
        <p:grpSpPr>
          <a:xfrm>
            <a:off x="4646101" y="3202943"/>
            <a:ext cx="1438074" cy="636988"/>
            <a:chOff x="4098497" y="1485263"/>
            <a:chExt cx="1438074" cy="636988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D5B07A8-C532-4D50-9EBC-9B289A6332BA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9F9F88FB-51A9-4AB6-B0EA-48322EB26AD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A5D0161-7AB5-4889-B8BF-4D94B496E8C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5875D51-849A-4B32-9736-925B7E4D787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400F2AC-F00E-498C-BDFC-2A5347227EF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83118FF1-25CA-479E-856B-2DD680FF8EE2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4F6A3B2C-0C76-4C99-92FB-4024A798107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C2690CE-80EF-4BA1-9617-8FF181095528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B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user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E98EC50-6D6F-422E-8805-2565B93CBB0B}"/>
              </a:ext>
            </a:extLst>
          </p:cNvPr>
          <p:cNvGrpSpPr/>
          <p:nvPr/>
        </p:nvGrpSpPr>
        <p:grpSpPr>
          <a:xfrm>
            <a:off x="4646101" y="3921694"/>
            <a:ext cx="1438074" cy="610451"/>
            <a:chOff x="4098497" y="2344222"/>
            <a:chExt cx="1438074" cy="610451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B8F45C6-0269-4247-8B77-286EF460BE8C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EDFAF704-B3A2-4A79-BC8C-F7F5960AA72A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8BED09BF-4087-4407-B69B-38AAF9350E97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E318475-3D91-45DD-AF9A-37D86EAEFD7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D004B36-87BE-4B7D-A572-FC3AC72BF09D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AD27772-F285-4EEE-BE1C-848AC9B12A2F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40F4978-CF20-4E30-865A-ECB505E6BDE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DE46FC3-99D4-489B-A08A-EF768BAF7155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B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item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41" idx="2"/>
          </p:cNvCxnSpPr>
          <p:nvPr/>
        </p:nvCxnSpPr>
        <p:spPr>
          <a:xfrm flipV="1">
            <a:off x="2363214" y="5579428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C14D552-8C38-4793-94B5-ED8031425A7B}"/>
              </a:ext>
            </a:extLst>
          </p:cNvPr>
          <p:cNvGrpSpPr/>
          <p:nvPr/>
        </p:nvGrpSpPr>
        <p:grpSpPr>
          <a:xfrm>
            <a:off x="2865533" y="5030020"/>
            <a:ext cx="1297944" cy="1098813"/>
            <a:chOff x="2425947" y="1685463"/>
            <a:chExt cx="1297944" cy="1098813"/>
          </a:xfrm>
        </p:grpSpPr>
        <p:sp>
          <p:nvSpPr>
            <p:cNvPr id="141" name="사다리꼴 140">
              <a:extLst>
                <a:ext uri="{FF2B5EF4-FFF2-40B4-BE49-F238E27FC236}">
                  <a16:creationId xmlns:a16="http://schemas.microsoft.com/office/drawing/2014/main" id="{17015456-3B7D-4CE3-B56B-B42C9ACC90A6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53B4D7-4BBA-4EA5-824D-194C68BFEE0E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1D5B5DC-FD22-4937-8C78-5ACBC40F9122}"/>
              </a:ext>
            </a:extLst>
          </p:cNvPr>
          <p:cNvGrpSpPr/>
          <p:nvPr/>
        </p:nvGrpSpPr>
        <p:grpSpPr>
          <a:xfrm>
            <a:off x="4646101" y="4890388"/>
            <a:ext cx="1438074" cy="636988"/>
            <a:chOff x="4098497" y="1485263"/>
            <a:chExt cx="1438074" cy="63698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3BDAFD5-77A0-4441-BC42-E37685C4BADF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B93D9F21-E40B-4073-A943-E6DF0160295E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7A29C36C-0403-4603-BCB9-BF0E4EDB0422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958365C3-0F06-45D4-B599-07ED461D9853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3D5DDD0-9312-455C-A66C-FC8FD736080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7CC50C39-3872-48F8-9BCD-730B578A0535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C5BC10-F64E-4F3F-BD27-01744FCAAED5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F1AB7-1443-4147-ABB4-61B2812B811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C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user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4623150-3081-4B34-9E4E-1A8DD09D1B19}"/>
              </a:ext>
            </a:extLst>
          </p:cNvPr>
          <p:cNvGrpSpPr/>
          <p:nvPr/>
        </p:nvGrpSpPr>
        <p:grpSpPr>
          <a:xfrm>
            <a:off x="4646101" y="5609139"/>
            <a:ext cx="1438074" cy="610451"/>
            <a:chOff x="4098497" y="2344222"/>
            <a:chExt cx="1438074" cy="610451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75337D0-F708-41AD-AD7F-8A3D9815A2D9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EB0692A2-9281-4475-86BC-3F52372288D6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5DEC93E-6095-469F-84E4-36913657793D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D77215CA-CDAF-4F3E-9A82-08B9D872961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8AF396D1-34A9-48FB-83A0-736D47F26A8C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F19B40A-903F-4A44-92CE-299DE610765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90F1F62F-7FA1-453D-9EBD-D3A39A90011A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E8403F7-646E-4D61-872C-CEBF160D587B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ea typeface="나눔스퀘어 Bold" panose="020B0600000101010101" pitchFamily="50" charset="-127"/>
                </a:rPr>
                <a:t>C</a:t>
              </a:r>
              <a:r>
                <a:rPr lang="en-US" altLang="ko-KR" sz="1400" baseline="-25000" dirty="0" err="1">
                  <a:ea typeface="나눔스퀘어 Bold" panose="020B0600000101010101" pitchFamily="50" charset="-127"/>
                </a:rPr>
                <a:t>item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A238D39-78B6-44B8-832F-BB2CF8D495D3}"/>
              </a:ext>
            </a:extLst>
          </p:cNvPr>
          <p:cNvCxnSpPr>
            <a:cxnSpLocks/>
            <a:stCxn id="141" idx="0"/>
          </p:cNvCxnSpPr>
          <p:nvPr/>
        </p:nvCxnSpPr>
        <p:spPr>
          <a:xfrm>
            <a:off x="4163477" y="5579428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163477" y="3879791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976608" y="2198386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81D728E0-E387-4300-A55E-11683DA9D3A8}"/>
              </a:ext>
            </a:extLst>
          </p:cNvPr>
          <p:cNvCxnSpPr>
            <a:cxnSpLocks/>
            <a:stCxn id="64" idx="2"/>
            <a:endCxn id="175" idx="2"/>
          </p:cNvCxnSpPr>
          <p:nvPr/>
        </p:nvCxnSpPr>
        <p:spPr>
          <a:xfrm>
            <a:off x="7837780" y="2198386"/>
            <a:ext cx="8475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순서도: 논리합 174">
            <a:extLst>
              <a:ext uri="{FF2B5EF4-FFF2-40B4-BE49-F238E27FC236}">
                <a16:creationId xmlns:a16="http://schemas.microsoft.com/office/drawing/2014/main" id="{43017C54-63F6-4DD3-BC55-8B18C8DC8AC9}"/>
              </a:ext>
            </a:extLst>
          </p:cNvPr>
          <p:cNvSpPr/>
          <p:nvPr/>
        </p:nvSpPr>
        <p:spPr>
          <a:xfrm>
            <a:off x="8685322" y="2011841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413C5EE-5A81-4439-A58F-FE9F1F833C64}"/>
              </a:ext>
            </a:extLst>
          </p:cNvPr>
          <p:cNvCxnSpPr>
            <a:cxnSpLocks/>
            <a:stCxn id="175" idx="6"/>
            <a:endCxn id="104" idx="2"/>
          </p:cNvCxnSpPr>
          <p:nvPr/>
        </p:nvCxnSpPr>
        <p:spPr>
          <a:xfrm flipV="1">
            <a:off x="9058411" y="2191913"/>
            <a:ext cx="740281" cy="6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4F2C185-7BEB-406E-98F5-DA8241025063}"/>
              </a:ext>
            </a:extLst>
          </p:cNvPr>
          <p:cNvSpPr/>
          <p:nvPr/>
        </p:nvSpPr>
        <p:spPr>
          <a:xfrm>
            <a:off x="4350049" y="1394859"/>
            <a:ext cx="2025032" cy="4911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0FB8AE29-4259-4770-A403-BA508FA2FC5D}"/>
              </a:ext>
            </a:extLst>
          </p:cNvPr>
          <p:cNvCxnSpPr>
            <a:cxnSpLocks/>
          </p:cNvCxnSpPr>
          <p:nvPr/>
        </p:nvCxnSpPr>
        <p:spPr>
          <a:xfrm flipV="1">
            <a:off x="5365138" y="2867117"/>
            <a:ext cx="0" cy="386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D01767DE-B9F9-4F6C-9202-C28AD01AB867}"/>
              </a:ext>
            </a:extLst>
          </p:cNvPr>
          <p:cNvCxnSpPr>
            <a:cxnSpLocks/>
          </p:cNvCxnSpPr>
          <p:nvPr/>
        </p:nvCxnSpPr>
        <p:spPr>
          <a:xfrm flipV="1">
            <a:off x="5365138" y="4561659"/>
            <a:ext cx="0" cy="386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282B6E44-FF8C-4D6A-9CED-485DE2BF5D45}"/>
              </a:ext>
            </a:extLst>
          </p:cNvPr>
          <p:cNvSpPr txBox="1"/>
          <p:nvPr/>
        </p:nvSpPr>
        <p:spPr>
          <a:xfrm>
            <a:off x="6855008" y="5520523"/>
            <a:ext cx="5010650" cy="7867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나눔스퀘어 ExtraBold" panose="020B0600000101010101" pitchFamily="50" charset="-127"/>
              </a:rPr>
              <a:t>Train Loss : |A-B| + |A-C| + |Prediction-Target|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ea typeface="나눔스퀘어 ExtraBold" panose="020B0600000101010101" pitchFamily="50" charset="-127"/>
              </a:rPr>
              <a:t>Testset</a:t>
            </a:r>
            <a:r>
              <a:rPr lang="en-US" altLang="ko-KR" sz="1600" dirty="0">
                <a:ea typeface="나눔스퀘어 ExtraBold" panose="020B0600000101010101" pitchFamily="50" charset="-127"/>
              </a:rPr>
              <a:t> : only rating dataset (Cover: rating O, review X)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893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Framework5 – Features Embedding</a:t>
            </a: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2857170" y="4948071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BCB3190-90DD-440B-A3AF-E8AA59E10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828943"/>
              </p:ext>
            </p:extLst>
          </p:nvPr>
        </p:nvGraphicFramePr>
        <p:xfrm>
          <a:off x="991397" y="4959404"/>
          <a:ext cx="1329061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6374742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82068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14408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5789006"/>
                    </a:ext>
                  </a:extLst>
                </a:gridCol>
                <a:gridCol w="287661">
                  <a:extLst>
                    <a:ext uri="{9D8B030D-6E8A-4147-A177-3AD203B41FA5}">
                      <a16:colId xmlns:a16="http://schemas.microsoft.com/office/drawing/2014/main" val="1563847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507833"/>
                    </a:ext>
                  </a:extLst>
                </a:gridCol>
              </a:tblGrid>
              <a:tr h="137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4444"/>
                  </a:ext>
                </a:extLst>
              </a:tr>
              <a:tr h="137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099864"/>
                  </a:ext>
                </a:extLst>
              </a:tr>
              <a:tr h="137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161560"/>
                  </a:ext>
                </a:extLst>
              </a:tr>
              <a:tr h="2240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1669667"/>
                  </a:ext>
                </a:extLst>
              </a:tr>
              <a:tr h="137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467509"/>
                  </a:ext>
                </a:extLst>
              </a:tr>
            </a:tbl>
          </a:graphicData>
        </a:graphic>
      </p:graphicFrame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58BDA010-B07F-4508-BC08-F956987340F2}"/>
              </a:ext>
            </a:extLst>
          </p:cNvPr>
          <p:cNvSpPr/>
          <p:nvPr/>
        </p:nvSpPr>
        <p:spPr>
          <a:xfrm>
            <a:off x="936413" y="4959404"/>
            <a:ext cx="60064" cy="1219200"/>
          </a:xfrm>
          <a:prstGeom prst="leftBracket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왼쪽 대괄호 54">
            <a:extLst>
              <a:ext uri="{FF2B5EF4-FFF2-40B4-BE49-F238E27FC236}">
                <a16:creationId xmlns:a16="http://schemas.microsoft.com/office/drawing/2014/main" id="{C2F24D74-EF35-4EE7-983C-417ABAB2AB50}"/>
              </a:ext>
            </a:extLst>
          </p:cNvPr>
          <p:cNvSpPr/>
          <p:nvPr/>
        </p:nvSpPr>
        <p:spPr>
          <a:xfrm rot="10800000">
            <a:off x="2325538" y="4959404"/>
            <a:ext cx="60064" cy="1219200"/>
          </a:xfrm>
          <a:prstGeom prst="leftBracket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E736FC-94FC-4D90-B27A-058C8DD99980}"/>
              </a:ext>
            </a:extLst>
          </p:cNvPr>
          <p:cNvSpPr txBox="1"/>
          <p:nvPr/>
        </p:nvSpPr>
        <p:spPr>
          <a:xfrm>
            <a:off x="925140" y="6132436"/>
            <a:ext cx="1438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ea typeface="나눔스퀘어 Bold" panose="020B0600000101010101" pitchFamily="50" charset="-127"/>
              </a:rPr>
              <a:t>Sparse Matrix</a:t>
            </a:r>
            <a:endParaRPr lang="ko-KR" altLang="en-US" sz="1100" dirty="0"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D4A0AB-4084-442F-9EA9-D13852C26043}"/>
              </a:ext>
            </a:extLst>
          </p:cNvPr>
          <p:cNvSpPr txBox="1"/>
          <p:nvPr/>
        </p:nvSpPr>
        <p:spPr>
          <a:xfrm>
            <a:off x="2857170" y="5713166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Emotion</a:t>
            </a:r>
            <a:endParaRPr lang="ko-KR" altLang="en-US" sz="1300" dirty="0"/>
          </a:p>
        </p:txBody>
      </p:sp>
      <p:sp>
        <p:nvSpPr>
          <p:cNvPr id="58" name="순서도: 논리합 57">
            <a:extLst>
              <a:ext uri="{FF2B5EF4-FFF2-40B4-BE49-F238E27FC236}">
                <a16:creationId xmlns:a16="http://schemas.microsoft.com/office/drawing/2014/main" id="{B92AE497-D54A-4E98-B1F7-8AFB9D968935}"/>
              </a:ext>
            </a:extLst>
          </p:cNvPr>
          <p:cNvSpPr/>
          <p:nvPr/>
        </p:nvSpPr>
        <p:spPr>
          <a:xfrm>
            <a:off x="4555010" y="5485689"/>
            <a:ext cx="177722" cy="177722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38F0C30-948D-4547-84B6-B9EF8D4241D2}"/>
              </a:ext>
            </a:extLst>
          </p:cNvPr>
          <p:cNvSpPr/>
          <p:nvPr/>
        </p:nvSpPr>
        <p:spPr>
          <a:xfrm rot="10800000">
            <a:off x="2463906" y="5445594"/>
            <a:ext cx="314960" cy="2904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B364D61-E0D5-4260-9719-6844A1BAA527}"/>
              </a:ext>
            </a:extLst>
          </p:cNvPr>
          <p:cNvSpPr/>
          <p:nvPr/>
        </p:nvSpPr>
        <p:spPr>
          <a:xfrm>
            <a:off x="833589" y="4873522"/>
            <a:ext cx="5704302" cy="15408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94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29480" cy="646331"/>
            <a:chOff x="5171440" y="882070"/>
            <a:chExt cx="292948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3500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2406" cy="646331"/>
            <a:chOff x="5171440" y="882070"/>
            <a:chExt cx="3082406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53500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497757" cy="646331"/>
            <a:chOff x="5171440" y="882070"/>
            <a:chExt cx="349775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53500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66386" cy="646331"/>
            <a:chOff x="5171440" y="882070"/>
            <a:chExt cx="2166386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53500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03521" cy="646331"/>
            <a:chOff x="5171440" y="882070"/>
            <a:chExt cx="2703521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53500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Histogram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849116" y="5178393"/>
            <a:ext cx="9624907" cy="1493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519589" y="5757212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810667" y="5799426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902908" y="5883448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7461233" y="579942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2488246" y="5487487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8099657" y="5540441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78121"/>
              </p:ext>
            </p:extLst>
          </p:nvPr>
        </p:nvGraphicFramePr>
        <p:xfrm>
          <a:off x="10251330" y="5434276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10384893" y="6348851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644648" y="579942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596054" y="5435945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691" y="5276735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DBE6CC-F6BD-4C94-A1DC-CCCD17530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/>
          <a:stretch/>
        </p:blipFill>
        <p:spPr>
          <a:xfrm>
            <a:off x="8547836" y="2434940"/>
            <a:ext cx="3406987" cy="7850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10BC4C6-91C4-49E8-BF22-7F6B6E6A3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836" y="3714287"/>
            <a:ext cx="3406987" cy="961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56137"/>
              </p:ext>
            </p:extLst>
          </p:nvPr>
        </p:nvGraphicFramePr>
        <p:xfrm>
          <a:off x="1821248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80517"/>
              </p:ext>
            </p:extLst>
          </p:nvPr>
        </p:nvGraphicFramePr>
        <p:xfrm>
          <a:off x="1821248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type : Rating, Sentiment, Emotion + Meta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informaion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: 60% (rating, review)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88B68A-C495-40E3-8692-FFF5DE8E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960866"/>
              </p:ext>
            </p:extLst>
          </p:nvPr>
        </p:nvGraphicFramePr>
        <p:xfrm>
          <a:off x="1053253" y="2338474"/>
          <a:ext cx="10085493" cy="4301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1374">
                  <a:extLst>
                    <a:ext uri="{9D8B030D-6E8A-4147-A177-3AD203B41FA5}">
                      <a16:colId xmlns:a16="http://schemas.microsoft.com/office/drawing/2014/main" val="4008499988"/>
                    </a:ext>
                  </a:extLst>
                </a:gridCol>
                <a:gridCol w="2315470">
                  <a:extLst>
                    <a:ext uri="{9D8B030D-6E8A-4147-A177-3AD203B41FA5}">
                      <a16:colId xmlns:a16="http://schemas.microsoft.com/office/drawing/2014/main" val="1529522428"/>
                    </a:ext>
                  </a:extLst>
                </a:gridCol>
                <a:gridCol w="1519938">
                  <a:extLst>
                    <a:ext uri="{9D8B030D-6E8A-4147-A177-3AD203B41FA5}">
                      <a16:colId xmlns:a16="http://schemas.microsoft.com/office/drawing/2014/main" val="1971766107"/>
                    </a:ext>
                  </a:extLst>
                </a:gridCol>
                <a:gridCol w="3728711">
                  <a:extLst>
                    <a:ext uri="{9D8B030D-6E8A-4147-A177-3AD203B41FA5}">
                      <a16:colId xmlns:a16="http://schemas.microsoft.com/office/drawing/2014/main" val="2794507224"/>
                    </a:ext>
                  </a:extLst>
                </a:gridCol>
              </a:tblGrid>
              <a:tr h="53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RMSE/MAE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208645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Baselines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MF: SVD, SVD++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Low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39719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 general)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Middle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368754"/>
                  </a:ext>
                </a:extLst>
              </a:tr>
              <a:tr h="3539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(our model)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 + 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novelty”</a:t>
                      </a:r>
                      <a:endParaRPr lang="ko-KR" altLang="en-US" dirty="0">
                        <a:solidFill>
                          <a:srgbClr val="0000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High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024414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388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38800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1893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5B0563F-7AF4-425C-86E9-5E128EF05F9C}"/>
              </a:ext>
            </a:extLst>
          </p:cNvPr>
          <p:cNvSpPr/>
          <p:nvPr/>
        </p:nvSpPr>
        <p:spPr>
          <a:xfrm>
            <a:off x="5879254" y="2275840"/>
            <a:ext cx="1551093" cy="44907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30DC4-97D0-46A5-9FB1-7F1837315071}"/>
              </a:ext>
            </a:extLst>
          </p:cNvPr>
          <p:cNvSpPr txBox="1"/>
          <p:nvPr/>
        </p:nvSpPr>
        <p:spPr>
          <a:xfrm>
            <a:off x="5831840" y="1840728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Ideal result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51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E021BB8-F30C-48B7-8F8C-829BC1147DE4}"/>
              </a:ext>
            </a:extLst>
          </p:cNvPr>
          <p:cNvSpPr/>
          <p:nvPr/>
        </p:nvSpPr>
        <p:spPr>
          <a:xfrm>
            <a:off x="1507204" y="1715806"/>
            <a:ext cx="513184" cy="321056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A5876D2F-6633-42FE-9373-B652D6D0D6BF}"/>
              </a:ext>
            </a:extLst>
          </p:cNvPr>
          <p:cNvSpPr/>
          <p:nvPr/>
        </p:nvSpPr>
        <p:spPr>
          <a:xfrm>
            <a:off x="1507204" y="5002809"/>
            <a:ext cx="513184" cy="1774953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4C300-7126-45A3-8CCF-49B84F2FF5BF}"/>
              </a:ext>
            </a:extLst>
          </p:cNvPr>
          <p:cNvSpPr txBox="1"/>
          <p:nvPr/>
        </p:nvSpPr>
        <p:spPr>
          <a:xfrm>
            <a:off x="401838" y="3111096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Surprise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1547B-358E-422F-B146-ABB307624725}"/>
              </a:ext>
            </a:extLst>
          </p:cNvPr>
          <p:cNvSpPr txBox="1"/>
          <p:nvPr/>
        </p:nvSpPr>
        <p:spPr>
          <a:xfrm>
            <a:off x="401839" y="5555203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GCMC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B5CED7D-DEC7-40C9-A162-FA5F0A10D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370243"/>
              </p:ext>
            </p:extLst>
          </p:nvPr>
        </p:nvGraphicFramePr>
        <p:xfrm>
          <a:off x="2099386" y="1372722"/>
          <a:ext cx="8254906" cy="540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0115">
                  <a:extLst>
                    <a:ext uri="{9D8B030D-6E8A-4147-A177-3AD203B41FA5}">
                      <a16:colId xmlns:a16="http://schemas.microsoft.com/office/drawing/2014/main" val="932455553"/>
                    </a:ext>
                  </a:extLst>
                </a:gridCol>
                <a:gridCol w="3555484">
                  <a:extLst>
                    <a:ext uri="{9D8B030D-6E8A-4147-A177-3AD203B41FA5}">
                      <a16:colId xmlns:a16="http://schemas.microsoft.com/office/drawing/2014/main" val="516593865"/>
                    </a:ext>
                  </a:extLst>
                </a:gridCol>
                <a:gridCol w="819307">
                  <a:extLst>
                    <a:ext uri="{9D8B030D-6E8A-4147-A177-3AD203B41FA5}">
                      <a16:colId xmlns:a16="http://schemas.microsoft.com/office/drawing/2014/main" val="963060679"/>
                    </a:ext>
                  </a:extLst>
                </a:gridCol>
              </a:tblGrid>
              <a:tr h="300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Algorithm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611184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SVD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0.8469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94139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SVDpp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>
                          <a:effectLst/>
                        </a:rPr>
                        <a:t>0.8270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5150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SlopeOne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>
                          <a:effectLst/>
                        </a:rPr>
                        <a:t>0.9273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888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NMF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>
                          <a:effectLst/>
                        </a:rPr>
                        <a:t>0.9056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70778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NormalPredictor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1.4758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6465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KNNBasic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0.8726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89107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KNNBaseline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0.8519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21874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KNNWithMeans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0.9232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47356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KNNWithZScore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0.9168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86367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BaselineOnly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0.8485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2202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CoClustering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0.9538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407569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X) - regression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0.9637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9652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O) - regression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0.9148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9885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X)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0.8142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488969"/>
                  </a:ext>
                </a:extLst>
              </a:tr>
              <a:tr h="290811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GCMC(Feature O)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0.7176</a:t>
                      </a:r>
                      <a:endParaRPr lang="en-US" altLang="ko-KR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3999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GCMC(Feature O, T=0.8)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0.7127</a:t>
                      </a:r>
                      <a:endParaRPr lang="en-US" altLang="ko-KR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498788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GCMC(Feature O, framework1)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0.7091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944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0E5DF8-5EFC-44E7-A78D-2BF7F1B23124}"/>
              </a:ext>
            </a:extLst>
          </p:cNvPr>
          <p:cNvSpPr txBox="1"/>
          <p:nvPr/>
        </p:nvSpPr>
        <p:spPr>
          <a:xfrm>
            <a:off x="0" y="1045684"/>
            <a:ext cx="210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16 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RMSE Graph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25F2191D-1EC9-4FE2-84A6-F1850A8B4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644853"/>
              </p:ext>
            </p:extLst>
          </p:nvPr>
        </p:nvGraphicFramePr>
        <p:xfrm>
          <a:off x="2032000" y="121202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4EBCE8D-B874-4777-B238-EFEF39124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498146"/>
              </p:ext>
            </p:extLst>
          </p:nvPr>
        </p:nvGraphicFramePr>
        <p:xfrm>
          <a:off x="2032000" y="7561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558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01646B-A79C-4F66-BE22-31569121A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069935"/>
              </p:ext>
            </p:extLst>
          </p:nvPr>
        </p:nvGraphicFramePr>
        <p:xfrm>
          <a:off x="2369976" y="1592359"/>
          <a:ext cx="6895322" cy="4250828"/>
        </p:xfrm>
        <a:graphic>
          <a:graphicData uri="http://schemas.openxmlformats.org/drawingml/2006/table">
            <a:tbl>
              <a:tblPr/>
              <a:tblGrid>
                <a:gridCol w="4908198">
                  <a:extLst>
                    <a:ext uri="{9D8B030D-6E8A-4147-A177-3AD203B41FA5}">
                      <a16:colId xmlns:a16="http://schemas.microsoft.com/office/drawing/2014/main" val="1487144234"/>
                    </a:ext>
                  </a:extLst>
                </a:gridCol>
                <a:gridCol w="1987124">
                  <a:extLst>
                    <a:ext uri="{9D8B030D-6E8A-4147-A177-3AD203B41FA5}">
                      <a16:colId xmlns:a16="http://schemas.microsoft.com/office/drawing/2014/main" val="3063803295"/>
                    </a:ext>
                  </a:extLst>
                </a:gridCol>
              </a:tblGrid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 dirty="0">
                          <a:effectLst/>
                        </a:rPr>
                        <a:t>Model type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effectLst/>
                        </a:rPr>
                        <a:t>Best RMSE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726379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GCMC(feature O, sentiment)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>
                          <a:effectLst/>
                        </a:rPr>
                        <a:t>0.8059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44936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GCMC(feature O, emotion)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>
                          <a:effectLst/>
                        </a:rPr>
                        <a:t>0.8065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17019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GCMC(feature O, emotion, sentiment)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>
                          <a:effectLst/>
                        </a:rPr>
                        <a:t>0.807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096137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GCMC((feature O, rating only)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>
                          <a:effectLst/>
                        </a:rPr>
                        <a:t>0.811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905071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GCMC(feature X, rating only)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>
                          <a:effectLst/>
                        </a:rPr>
                        <a:t>0.8132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26035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SVDpp</a:t>
                      </a:r>
                      <a:endParaRPr lang="en-US" sz="1100" dirty="0">
                        <a:effectLst/>
                      </a:endParaRP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dirty="0">
                          <a:effectLst/>
                        </a:rPr>
                        <a:t>0.8265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734373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GCMC(feature X, emotion, sentiment)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dirty="0">
                          <a:effectLst/>
                        </a:rPr>
                        <a:t>0.8307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011473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GCMC(feature X, emotion)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dirty="0">
                          <a:effectLst/>
                        </a:rPr>
                        <a:t>0.8326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40616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GCMC(feature X, sentiment)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dirty="0">
                          <a:effectLst/>
                        </a:rPr>
                        <a:t>0.8365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269305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SVD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dirty="0">
                          <a:effectLst/>
                        </a:rPr>
                        <a:t>0.8493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74697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KNNWithMeans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itme</a:t>
                      </a:r>
                      <a:r>
                        <a:rPr lang="en-US" sz="1100" dirty="0">
                          <a:effectLst/>
                        </a:rPr>
                        <a:t>-based)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dirty="0">
                          <a:effectLst/>
                        </a:rPr>
                        <a:t>0.8818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25545"/>
                  </a:ext>
                </a:extLst>
              </a:tr>
              <a:tr h="35250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KNNWithMeans</a:t>
                      </a:r>
                      <a:r>
                        <a:rPr lang="en-US" sz="1100" dirty="0">
                          <a:effectLst/>
                        </a:rPr>
                        <a:t>(user-based)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dirty="0">
                          <a:effectLst/>
                        </a:rPr>
                        <a:t>0.9233</a:t>
                      </a:r>
                    </a:p>
                  </a:txBody>
                  <a:tcPr marL="14251" marR="14251" marT="9501" marB="9501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58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409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Cinematic Experience(CX)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for personalized recommendations.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Recommendations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reflecting sentiment/emotion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data improve rating prediction.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relational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recommendation is better than traditional methods.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2000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709745" y="2921168"/>
            <a:ext cx="46994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Feedback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06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Feedback (</a:t>
            </a:r>
            <a:r>
              <a:rPr lang="ko-KR" altLang="en-US" sz="3600" b="1" dirty="0" err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이문용</a:t>
            </a:r>
            <a:r>
              <a:rPr lang="ko-KR" altLang="en-US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교수님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07B81A-DF16-4371-A1E8-EF18E2AD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4"/>
          <a:stretch/>
        </p:blipFill>
        <p:spPr>
          <a:xfrm>
            <a:off x="2979400" y="1158397"/>
            <a:ext cx="6132631" cy="56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88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Spectral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전체 그래프를 본다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Spatial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서브 그래프를 추출하여 특정 영역만을 가지고 추론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(GCN: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연결된 노드만 메시지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패싱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서브그래프로 쪼개서 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배치를 쪼개면서 학습해야 장점이 많다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모델의 한계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전체 그래프를 넣지 말고 서브 그래프로 넣으면 좋을 것이다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Future work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Feedback (</a:t>
            </a:r>
            <a:r>
              <a:rPr lang="ko-KR" altLang="en-US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한동희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408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0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Sentiment/Emotion 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an unforgettable experience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review.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movie reviews 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02398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[1] The impact of emotions on the helpfulness of movie reviews (JART 2015)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Industrial 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62721" y="5215467"/>
            <a:ext cx="1097280" cy="230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128688" y="1301452"/>
            <a:ext cx="10593499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together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128687" y="2754577"/>
            <a:ext cx="10593499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  Which model performs the best rating prediction in recommender system algorithms?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070ACA-168B-49FC-971C-F05A1E8EB86D}"/>
              </a:ext>
            </a:extLst>
          </p:cNvPr>
          <p:cNvSpPr/>
          <p:nvPr/>
        </p:nvSpPr>
        <p:spPr>
          <a:xfrm>
            <a:off x="128688" y="3957656"/>
            <a:ext cx="105934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Is there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significant difference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when sentiment and emotion are reflected in GCMC?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128688" y="5119128"/>
            <a:ext cx="105934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RQ4) Which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embedding framework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performs the best in GCMC?</a:t>
            </a: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 (ordinal)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22406"/>
              </p:ext>
            </p:extLst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16775"/>
              </p:ext>
            </p:extLst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emotion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35;p32">
            <a:extLst>
              <a:ext uri="{FF2B5EF4-FFF2-40B4-BE49-F238E27FC236}">
                <a16:creationId xmlns:a16="http://schemas.microsoft.com/office/drawing/2014/main" id="{8DAC3C65-2965-464A-9A1B-4216E08C693E}"/>
              </a:ext>
            </a:extLst>
          </p:cNvPr>
          <p:cNvSpPr txBox="1"/>
          <p:nvPr/>
        </p:nvSpPr>
        <p:spPr>
          <a:xfrm>
            <a:off x="0" y="326169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5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41686</TotalTime>
  <Words>2281</Words>
  <Application>Microsoft Office PowerPoint</Application>
  <PresentationFormat>와이드스크린</PresentationFormat>
  <Paragraphs>830</Paragraphs>
  <Slides>37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Cambria Math</vt:lpstr>
      <vt:lpstr>나눔스퀘어 Bold</vt:lpstr>
      <vt:lpstr>나눔스퀘어</vt:lpstr>
      <vt:lpstr>나눔스퀘어 ExtraBold</vt:lpstr>
      <vt:lpstr>굴림</vt:lpstr>
      <vt:lpstr>Times New Roman</vt:lpstr>
      <vt:lpstr>Arial</vt:lpstr>
      <vt:lpstr>바탕</vt:lpstr>
      <vt:lpstr>맑은 고딕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1285</cp:revision>
  <dcterms:created xsi:type="dcterms:W3CDTF">2018-08-30T11:36:00Z</dcterms:created>
  <dcterms:modified xsi:type="dcterms:W3CDTF">2021-10-13T17:09:24Z</dcterms:modified>
</cp:coreProperties>
</file>